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5" r:id="rId7"/>
    <p:sldId id="276" r:id="rId8"/>
    <p:sldId id="282" r:id="rId9"/>
    <p:sldId id="277" r:id="rId10"/>
    <p:sldId id="280" r:id="rId11"/>
    <p:sldId id="281" r:id="rId12"/>
    <p:sldId id="284" r:id="rId13"/>
    <p:sldId id="285" r:id="rId14"/>
    <p:sldId id="286" r:id="rId15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7"/>
    </p:embeddedFont>
    <p:embeddedFont>
      <p:font typeface="Berlin Sans FB Demi" panose="020E0802020502020306" pitchFamily="34" charset="0"/>
      <p:bold r:id="rId18"/>
    </p:embeddedFont>
    <p:embeddedFont>
      <p:font typeface="Eras Bold ITC" panose="020B0907030504020204" pitchFamily="34" charset="0"/>
      <p:regular r:id="rId19"/>
    </p:embeddedFont>
    <p:embeddedFont>
      <p:font typeface="Frank Ruhl Libre Light" panose="020B0604020202020204" charset="-79"/>
      <p:regular r:id="rId20"/>
      <p:bold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Montserrat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C742C8-E9FB-44DE-9CBD-6C38F41AFAF8}">
  <a:tblStyle styleId="{05C742C8-E9FB-44DE-9CBD-6C38F41AFA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FD9CDE-CD98-4A3D-8BBD-CC91CFA4ED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551200" y="1023700"/>
            <a:ext cx="4041600" cy="30960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644575" y="1115800"/>
            <a:ext cx="3840600" cy="29022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854250" y="1115800"/>
            <a:ext cx="3435600" cy="29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551200" y="1023700"/>
            <a:ext cx="4041600" cy="30960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644575" y="1115800"/>
            <a:ext cx="3840600" cy="29022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828225" y="1834888"/>
            <a:ext cx="3487500" cy="83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828225" y="2686913"/>
            <a:ext cx="3487500" cy="3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272975" y="272725"/>
            <a:ext cx="4598100" cy="4598100"/>
          </a:xfrm>
          <a:prstGeom prst="ellipse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364625" y="364375"/>
            <a:ext cx="4414800" cy="4414800"/>
          </a:xfrm>
          <a:prstGeom prst="donut">
            <a:avLst>
              <a:gd name="adj" fmla="val 673"/>
            </a:avLst>
          </a:prstGeom>
          <a:gradFill>
            <a:gsLst>
              <a:gs pos="0">
                <a:schemeClr val="accent4"/>
              </a:gs>
              <a:gs pos="20000">
                <a:schemeClr val="accent5"/>
              </a:gs>
              <a:gs pos="30000">
                <a:schemeClr val="accent6"/>
              </a:gs>
              <a:gs pos="39000">
                <a:schemeClr val="accent5"/>
              </a:gs>
              <a:gs pos="54000">
                <a:schemeClr val="accent4"/>
              </a:gs>
              <a:gs pos="71000">
                <a:schemeClr val="accent5"/>
              </a:gs>
              <a:gs pos="87000">
                <a:schemeClr val="accent4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776175" y="1075800"/>
            <a:ext cx="3591600" cy="299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i="1"/>
            </a:lvl1pPr>
            <a:lvl2pPr marL="914400" lvl="1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⬝"/>
              <a:defRPr i="1"/>
            </a:lvl2pPr>
            <a:lvl3pPr marL="1371600" lvl="2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⬝"/>
              <a:defRPr i="1"/>
            </a:lvl3pPr>
            <a:lvl4pPr marL="1828800" lvl="3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i="1"/>
            </a:lvl4pPr>
            <a:lvl5pPr marL="2286000" lvl="4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i="1"/>
            </a:lvl5pPr>
            <a:lvl6pPr marL="2743200" lvl="5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i="1"/>
            </a:lvl6pPr>
            <a:lvl7pPr marL="3200400" lvl="6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i="1"/>
            </a:lvl7pPr>
            <a:lvl8pPr marL="3657600" lvl="7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i="1"/>
            </a:lvl8pPr>
            <a:lvl9pPr marL="4114800" lvl="8" indent="-368300" algn="ctr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i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05437" y="669500"/>
            <a:ext cx="333125" cy="2761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0000">
                      <a:schemeClr val="accent5"/>
                    </a:gs>
                    <a:gs pos="30000">
                      <a:schemeClr val="accent6"/>
                    </a:gs>
                    <a:gs pos="39000">
                      <a:schemeClr val="accent5"/>
                    </a:gs>
                    <a:gs pos="54000">
                      <a:schemeClr val="accent4"/>
                    </a:gs>
                    <a:gs pos="71000">
                      <a:schemeClr val="accent5"/>
                    </a:gs>
                    <a:gs pos="87000">
                      <a:schemeClr val="accent4"/>
                    </a:gs>
                    <a:gs pos="100000">
                      <a:schemeClr val="accent6"/>
                    </a:gs>
                  </a:gsLst>
                  <a:lin ang="2700006" scaled="0"/>
                </a:gradFill>
                <a:latin typeface="Montserrat;600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41150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41075" y="1342825"/>
            <a:ext cx="7061700" cy="28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⬝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⬝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41125" y="1342725"/>
            <a:ext cx="3299400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03420" y="1342725"/>
            <a:ext cx="3299400" cy="27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001721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name="adj1" fmla="val 449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1075" y="1342825"/>
            <a:ext cx="7061700" cy="28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▫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⬝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⬝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●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○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■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●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○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Frank Ruhl Libre Light"/>
              <a:buChar char="■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w_York_C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2854250" y="1115800"/>
            <a:ext cx="3695406" cy="290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base"/>
            <a:r>
              <a:rPr lang="en-US" sz="3200" b="1" i="0" cap="all" dirty="0" err="1">
                <a:effectLst/>
              </a:rPr>
              <a:t>Nyc</a:t>
            </a:r>
            <a:r>
              <a:rPr lang="en-US" sz="3200" b="1" i="0" cap="all" dirty="0">
                <a:effectLst/>
              </a:rPr>
              <a:t> Taxi data ANALYSIS PROJECT</a:t>
            </a:r>
            <a:endParaRPr lang="en-US" sz="3200" b="1" i="0" dirty="0">
              <a:effectLst/>
            </a:endParaRPr>
          </a:p>
        </p:txBody>
      </p:sp>
      <p:pic>
        <p:nvPicPr>
          <p:cNvPr id="1026" name="Picture 2" descr="مسار التدريب | Ministry of Communications and Information Technology">
            <a:extLst>
              <a:ext uri="{FF2B5EF4-FFF2-40B4-BE49-F238E27FC236}">
                <a16:creationId xmlns:a16="http://schemas.microsoft.com/office/drawing/2014/main" id="{69DB1FCD-7AAB-4E58-8BA6-320B8934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4" y="87591"/>
            <a:ext cx="2361639" cy="51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1;p13">
            <a:extLst>
              <a:ext uri="{FF2B5EF4-FFF2-40B4-BE49-F238E27FC236}">
                <a16:creationId xmlns:a16="http://schemas.microsoft.com/office/drawing/2014/main" id="{FAD6F741-49D5-488D-AB21-B9DF979C55DE}"/>
              </a:ext>
            </a:extLst>
          </p:cNvPr>
          <p:cNvSpPr txBox="1">
            <a:spLocks/>
          </p:cNvSpPr>
          <p:nvPr/>
        </p:nvSpPr>
        <p:spPr>
          <a:xfrm>
            <a:off x="2612655" y="3837458"/>
            <a:ext cx="3918690" cy="11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R="0"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R="0"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R="0" lvl="8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fontAlgn="base"/>
            <a:r>
              <a:rPr lang="en-US" sz="1600" b="1" dirty="0">
                <a:highlight>
                  <a:srgbClr val="C0C0C0"/>
                </a:highlight>
              </a:rPr>
              <a:t>Name : Latifah Alnaim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AB21DECE-4BD0-425D-97D8-A6F65DDC587C}"/>
              </a:ext>
            </a:extLst>
          </p:cNvPr>
          <p:cNvSpPr txBox="1"/>
          <p:nvPr/>
        </p:nvSpPr>
        <p:spPr>
          <a:xfrm>
            <a:off x="1625306" y="4585163"/>
            <a:ext cx="61532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1" dirty="0">
                <a:solidFill>
                  <a:schemeClr val="accent6"/>
                </a:solidFill>
                <a:highlight>
                  <a:srgbClr val="C0C0C0"/>
                </a:highlight>
                <a:latin typeface="Montserrat Light"/>
                <a:sym typeface="Montserrat Light"/>
              </a:rPr>
              <a:t>Data</a:t>
            </a:r>
            <a:r>
              <a:rPr lang="en-US" dirty="0">
                <a:highlight>
                  <a:srgbClr val="C0C0C0"/>
                </a:highlight>
                <a:latin typeface="Times New Roman" panose="02020603050405020304" pitchFamily="18" charset="0"/>
                <a:sym typeface="Montserrat Light"/>
              </a:rPr>
              <a:t> </a:t>
            </a:r>
            <a:r>
              <a:rPr lang="en-US" b="1" dirty="0">
                <a:solidFill>
                  <a:schemeClr val="accent6"/>
                </a:solidFill>
                <a:highlight>
                  <a:srgbClr val="C0C0C0"/>
                </a:highlight>
                <a:latin typeface="Montserrat Light"/>
              </a:rPr>
              <a:t>Science Bootcamp Saudi Digital Academy</a:t>
            </a: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ar-S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4AB6C9CC-909D-4A02-8B73-9F7BB7453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4" t="47751" r="38605" b="17090"/>
          <a:stretch/>
        </p:blipFill>
        <p:spPr>
          <a:xfrm>
            <a:off x="839971" y="691067"/>
            <a:ext cx="3306726" cy="1970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33D99BCD-8C0B-42F6-95B1-586872C38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7" t="44650" r="56744" b="27124"/>
          <a:stretch/>
        </p:blipFill>
        <p:spPr>
          <a:xfrm>
            <a:off x="4572000" y="691067"/>
            <a:ext cx="3715213" cy="1970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71890C80-7FC6-4467-83D6-37141C818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7" t="50000" r="56976" b="24535"/>
          <a:stretch/>
        </p:blipFill>
        <p:spPr>
          <a:xfrm>
            <a:off x="2080761" y="2775098"/>
            <a:ext cx="4433777" cy="1677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ربع نص 5">
            <a:extLst>
              <a:ext uri="{FF2B5EF4-FFF2-40B4-BE49-F238E27FC236}">
                <a16:creationId xmlns:a16="http://schemas.microsoft.com/office/drawing/2014/main" id="{5CAF633A-A919-40F7-8E1D-37BB8F109458}"/>
              </a:ext>
            </a:extLst>
          </p:cNvPr>
          <p:cNvSpPr txBox="1"/>
          <p:nvPr/>
        </p:nvSpPr>
        <p:spPr>
          <a:xfrm>
            <a:off x="3189768" y="2156251"/>
            <a:ext cx="345558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Modeling</a:t>
            </a:r>
            <a:r>
              <a:rPr lang="en-US" dirty="0"/>
              <a:t> </a:t>
            </a:r>
            <a:endParaRPr lang="ar-SA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88E3C02E-73FE-47F1-89BC-40879F5D15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42E96C1-6622-40D4-97DA-8CCAA8518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" t="40719" r="80349" b="25570"/>
          <a:stretch/>
        </p:blipFill>
        <p:spPr>
          <a:xfrm>
            <a:off x="6655987" y="1396755"/>
            <a:ext cx="1765004" cy="2903148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8C0CB185-BB9B-4F6E-A2BC-5EC7FDF2494F}"/>
              </a:ext>
            </a:extLst>
          </p:cNvPr>
          <p:cNvSpPr txBox="1"/>
          <p:nvPr/>
        </p:nvSpPr>
        <p:spPr>
          <a:xfrm>
            <a:off x="2700668" y="701749"/>
            <a:ext cx="41254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rPr>
              <a:t>Linear Regression Model  </a:t>
            </a:r>
            <a:endParaRPr lang="ar-SA" sz="2000" dirty="0">
              <a:solidFill>
                <a:schemeClr val="accent6">
                  <a:lumMod val="60000"/>
                  <a:lumOff val="40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D5690987-25CB-4E62-806E-52A6C3F809B9}"/>
              </a:ext>
            </a:extLst>
          </p:cNvPr>
          <p:cNvSpPr txBox="1"/>
          <p:nvPr/>
        </p:nvSpPr>
        <p:spPr>
          <a:xfrm>
            <a:off x="723009" y="2059348"/>
            <a:ext cx="22009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Eras Bold ITC" panose="020B0907030504020204" pitchFamily="34" charset="0"/>
              </a:rPr>
              <a:t>The relationship between the independent and dependent variables is linear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/>
              </a:rPr>
              <a:t>.</a:t>
            </a:r>
            <a:endParaRPr lang="ar-SA" sz="1600" dirty="0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8F2F1E5B-70AB-45F3-B0BD-ECF6A1D44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5" t="29693" r="40698" b="15228"/>
          <a:stretch/>
        </p:blipFill>
        <p:spPr>
          <a:xfrm>
            <a:off x="3242936" y="1396754"/>
            <a:ext cx="3413051" cy="29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2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4D365FE9-0CAB-4634-A6F3-39CC015A2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000DF741-2CDB-4231-A777-5D98CA0E6DA1}"/>
              </a:ext>
            </a:extLst>
          </p:cNvPr>
          <p:cNvSpPr txBox="1"/>
          <p:nvPr/>
        </p:nvSpPr>
        <p:spPr>
          <a:xfrm>
            <a:off x="2700668" y="701749"/>
            <a:ext cx="41254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rPr>
              <a:t>Decision Tree Model  </a:t>
            </a:r>
            <a:endParaRPr lang="ar-SA" sz="2000" dirty="0">
              <a:solidFill>
                <a:schemeClr val="accent6">
                  <a:lumMod val="60000"/>
                  <a:lumOff val="40000"/>
                </a:schemeClr>
              </a:solidFill>
              <a:latin typeface="Eras Bold ITC" panose="020B0907030504020204" pitchFamily="34" charset="0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661D837F-CFCE-4C47-8732-EFD268B29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7" t="36169" r="80000" b="29706"/>
          <a:stretch/>
        </p:blipFill>
        <p:spPr>
          <a:xfrm>
            <a:off x="6546625" y="1395646"/>
            <a:ext cx="1831830" cy="2959777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427DF784-E742-4438-9755-C4206962E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9" t="21408" r="39983" b="21019"/>
          <a:stretch/>
        </p:blipFill>
        <p:spPr>
          <a:xfrm>
            <a:off x="3029344" y="1395646"/>
            <a:ext cx="3517281" cy="2959777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91E1053D-44E0-4570-806C-4CC24C59B436}"/>
              </a:ext>
            </a:extLst>
          </p:cNvPr>
          <p:cNvSpPr txBox="1"/>
          <p:nvPr/>
        </p:nvSpPr>
        <p:spPr>
          <a:xfrm>
            <a:off x="689020" y="1536706"/>
            <a:ext cx="21711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Eras Bold ITC" panose="020B0907030504020204" pitchFamily="34" charset="0"/>
              </a:rPr>
              <a:t>There are number of non-linear regressors to choose from, but I will implement a Decision Tree Regressor first for couple of primary reasons:</a:t>
            </a:r>
          </a:p>
          <a:p>
            <a:pPr algn="l"/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Eras Bold ITC" panose="020B0907030504020204" pitchFamily="34" charset="0"/>
              </a:rPr>
              <a:t>it is the easiest to interpret</a:t>
            </a:r>
          </a:p>
          <a:p>
            <a:pPr algn="l"/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Eras Bold ITC" panose="020B0907030504020204" pitchFamily="34" charset="0"/>
              </a:rPr>
              <a:t>does not require feature scaling</a:t>
            </a:r>
          </a:p>
        </p:txBody>
      </p:sp>
    </p:spTree>
    <p:extLst>
      <p:ext uri="{BB962C8B-B14F-4D97-AF65-F5344CB8AC3E}">
        <p14:creationId xmlns:p14="http://schemas.microsoft.com/office/powerpoint/2010/main" val="202877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3D5D069C-B97D-428F-9768-893AD855F2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7A9AEBF4-B50A-4BD7-B69C-0ED44AA2EE06}"/>
              </a:ext>
            </a:extLst>
          </p:cNvPr>
          <p:cNvSpPr txBox="1"/>
          <p:nvPr/>
        </p:nvSpPr>
        <p:spPr>
          <a:xfrm>
            <a:off x="2966485" y="2248584"/>
            <a:ext cx="341305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Thank you all </a:t>
            </a:r>
            <a:endParaRPr lang="ar-SA" sz="3600" dirty="0">
              <a:solidFill>
                <a:schemeClr val="accent6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32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-1298087" y="1701209"/>
            <a:ext cx="7061700" cy="10580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Berlin Sans FB Demi" panose="020E0802020502020306" pitchFamily="34" charset="0"/>
              </a:rPr>
              <a:t>Table</a:t>
            </a:r>
            <a:br>
              <a:rPr lang="en-US" sz="2400" b="1" dirty="0">
                <a:latin typeface="Berlin Sans FB Demi" panose="020E0802020502020306" pitchFamily="34" charset="0"/>
              </a:rPr>
            </a:br>
            <a:r>
              <a:rPr lang="en-US" sz="2400" b="1" dirty="0">
                <a:latin typeface="Berlin Sans FB Demi" panose="020E0802020502020306" pitchFamily="34" charset="0"/>
              </a:rPr>
              <a:t> of </a:t>
            </a:r>
            <a:br>
              <a:rPr lang="en-US" sz="2400" b="1" dirty="0">
                <a:latin typeface="Berlin Sans FB Demi" panose="020E0802020502020306" pitchFamily="34" charset="0"/>
              </a:rPr>
            </a:br>
            <a:r>
              <a:rPr lang="en-US" sz="2400" b="1" dirty="0">
                <a:latin typeface="Berlin Sans FB Demi" panose="020E0802020502020306" pitchFamily="34" charset="0"/>
              </a:rPr>
              <a:t>Content :</a:t>
            </a:r>
            <a:endParaRPr sz="2400" b="1" dirty="0">
              <a:latin typeface="Berlin Sans FB Demi" panose="020E0802020502020306" pitchFamily="34" charset="0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8BC30EB2-3ABF-4279-BFCC-F3D18345A54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925" y="1491723"/>
            <a:ext cx="3299400" cy="2795400"/>
          </a:xfrm>
        </p:spPr>
        <p:txBody>
          <a:bodyPr/>
          <a:lstStyle/>
          <a:p>
            <a:r>
              <a:rPr lang="en-US" dirty="0">
                <a:latin typeface="Berlin Sans FB Demi" panose="020B0604020202020204" pitchFamily="34" charset="0"/>
              </a:rPr>
              <a:t> Introduction </a:t>
            </a:r>
          </a:p>
          <a:p>
            <a:r>
              <a:rPr lang="en-US" dirty="0">
                <a:latin typeface="Berlin Sans FB Demi" panose="020B0604020202020204" pitchFamily="34" charset="0"/>
              </a:rPr>
              <a:t> Data</a:t>
            </a:r>
          </a:p>
          <a:p>
            <a:r>
              <a:rPr lang="en-US" dirty="0">
                <a:latin typeface="Berlin Sans FB Demi" panose="020B0604020202020204" pitchFamily="34" charset="0"/>
              </a:rPr>
              <a:t>Analyzing Data</a:t>
            </a:r>
          </a:p>
          <a:p>
            <a:r>
              <a:rPr lang="en-US" dirty="0">
                <a:latin typeface="Berlin Sans FB Demi" panose="020B0604020202020204" pitchFamily="34" charset="0"/>
              </a:rPr>
              <a:t>Modeling</a:t>
            </a:r>
          </a:p>
          <a:p>
            <a:r>
              <a:rPr lang="en-US" dirty="0">
                <a:latin typeface="Berlin Sans FB Demi" panose="020B0604020202020204" pitchFamily="34" charset="0"/>
              </a:rPr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2C8173D7-B1CF-40FA-B0CF-8C502423F2A2}"/>
              </a:ext>
            </a:extLst>
          </p:cNvPr>
          <p:cNvSpPr txBox="1"/>
          <p:nvPr/>
        </p:nvSpPr>
        <p:spPr>
          <a:xfrm>
            <a:off x="1127051" y="2254102"/>
            <a:ext cx="6496493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The purpose of </a:t>
            </a:r>
            <a:r>
              <a:rPr lang="en-US" sz="1600" b="1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Data Science</a:t>
            </a: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 is to extract, pre-process and analyze </a:t>
            </a:r>
            <a:r>
              <a:rPr lang="en-US" sz="1600" b="1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data</a:t>
            </a: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. Through this, companies can make better decisions. Various companies have their own requirements and use </a:t>
            </a:r>
            <a:r>
              <a:rPr lang="en-US" sz="1600" b="1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data</a:t>
            </a: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 accordingly. The goal of </a:t>
            </a:r>
            <a:r>
              <a:rPr lang="en-US" sz="1600" b="1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Data Science</a:t>
            </a: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 to make businesses grow better.</a:t>
            </a:r>
            <a:endParaRPr lang="ar-SA" sz="1600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2ABB00A5-971A-4C0F-B1AA-A4D074FB186A}"/>
              </a:ext>
            </a:extLst>
          </p:cNvPr>
          <p:cNvSpPr txBox="1"/>
          <p:nvPr/>
        </p:nvSpPr>
        <p:spPr>
          <a:xfrm>
            <a:off x="1169581" y="669851"/>
            <a:ext cx="299838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- Introduction :</a:t>
            </a:r>
            <a:endParaRPr lang="ar-SA" sz="2800" dirty="0">
              <a:solidFill>
                <a:schemeClr val="accent5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36EE6F64-2BC4-4C14-8BAE-152E24CEAF55}"/>
              </a:ext>
            </a:extLst>
          </p:cNvPr>
          <p:cNvSpPr txBox="1"/>
          <p:nvPr/>
        </p:nvSpPr>
        <p:spPr>
          <a:xfrm>
            <a:off x="1127051" y="1696668"/>
            <a:ext cx="5380075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What is the importance of Data Science ?</a:t>
            </a:r>
          </a:p>
          <a:p>
            <a:endParaRPr lang="ar-SA" sz="2000" dirty="0">
              <a:solidFill>
                <a:schemeClr val="accent5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ربع نص 5">
            <a:extLst>
              <a:ext uri="{FF2B5EF4-FFF2-40B4-BE49-F238E27FC236}">
                <a16:creationId xmlns:a16="http://schemas.microsoft.com/office/drawing/2014/main" id="{AABD9284-6111-47F6-9BB6-F891D8605C4C}"/>
              </a:ext>
            </a:extLst>
          </p:cNvPr>
          <p:cNvSpPr txBox="1"/>
          <p:nvPr/>
        </p:nvSpPr>
        <p:spPr>
          <a:xfrm>
            <a:off x="2663455" y="1248311"/>
            <a:ext cx="342158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Data :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Berlin Sans FB Demi" panose="020E0802020502020306" pitchFamily="34" charset="0"/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Berlin Sans FB Demi" panose="020E0802020502020306" pitchFamily="34" charset="0"/>
              </a:rPr>
              <a:t>What is NYC Taxi ?</a:t>
            </a:r>
            <a:endParaRPr lang="ar-SA" sz="1600" dirty="0">
              <a:solidFill>
                <a:schemeClr val="accent5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8A75FFBE-FECA-4EFF-A255-6BD95485D4E9}"/>
              </a:ext>
            </a:extLst>
          </p:cNvPr>
          <p:cNvSpPr txBox="1"/>
          <p:nvPr/>
        </p:nvSpPr>
        <p:spPr>
          <a:xfrm>
            <a:off x="2663455" y="2178152"/>
            <a:ext cx="3817089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In </a:t>
            </a:r>
            <a:r>
              <a:rPr lang="en-US" i="0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  <a:hlinkClick r:id="rId3" tooltip="New York C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 York City</a:t>
            </a: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, </a:t>
            </a:r>
            <a:r>
              <a:rPr lang="en-US" i="0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NYC taxi</a:t>
            </a: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 is a biggest taxi company in United state, to transferring passengers to the desired location they want to go.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erlin Sans FB Demi" panose="020E0802020502020306" pitchFamily="34" charset="0"/>
              </a:rPr>
              <a:t>NYC taxi Data has too many null values and massive information , for that I chosen it to fix these small problems and make the prediction on.</a:t>
            </a:r>
            <a:endParaRPr lang="ar-SA" dirty="0">
              <a:solidFill>
                <a:schemeClr val="accent2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2776175" y="1075800"/>
            <a:ext cx="3591600" cy="299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buNone/>
            </a:pPr>
            <a:r>
              <a:rPr lang="en-US" sz="3200" i="0" dirty="0">
                <a:latin typeface="Eras Bold ITC" panose="020B0907030504020204" pitchFamily="34" charset="0"/>
              </a:rPr>
              <a:t>Visualization</a:t>
            </a:r>
          </a:p>
          <a:p>
            <a:pPr marL="0" indent="0">
              <a:buNone/>
            </a:pPr>
            <a:r>
              <a:rPr lang="en-US" sz="3200" i="0" dirty="0">
                <a:latin typeface="Eras Bold ITC" panose="020B0907030504020204" pitchFamily="34" charset="0"/>
              </a:rPr>
              <a:t> and </a:t>
            </a:r>
          </a:p>
          <a:p>
            <a:pPr marL="0" lvl="0" indent="0">
              <a:buNone/>
            </a:pPr>
            <a:r>
              <a:rPr lang="en" sz="3200" i="0" dirty="0">
                <a:latin typeface="Eras Bold ITC" panose="020B0907030504020204" pitchFamily="34" charset="0"/>
              </a:rPr>
              <a:t>Data Analyzing :</a:t>
            </a:r>
            <a:endParaRPr sz="3200" i="0" dirty="0">
              <a:latin typeface="Eras Bold ITC" panose="020B0907030504020204" pitchFamily="34" charset="0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C1D185BB-DF70-452C-98F6-B8B88793B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0" t="53955" r="2441" b="18952"/>
          <a:stretch/>
        </p:blipFill>
        <p:spPr>
          <a:xfrm>
            <a:off x="636905" y="616689"/>
            <a:ext cx="7870190" cy="1850064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AEA3013-B28D-4A6A-B370-3F0594FF0B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42" t="54369" r="814" b="18331"/>
          <a:stretch/>
        </p:blipFill>
        <p:spPr>
          <a:xfrm>
            <a:off x="2317899" y="2605744"/>
            <a:ext cx="4178594" cy="18500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54AA6B7C-7EC5-4385-B303-4902973D4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3" t="37823" r="78605" b="27224"/>
          <a:stretch/>
        </p:blipFill>
        <p:spPr>
          <a:xfrm>
            <a:off x="914399" y="1316658"/>
            <a:ext cx="2447880" cy="3010793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9FB62B1-3B37-4D31-AC03-29872ACC64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3" t="40098" r="80233" b="25233"/>
          <a:stretch/>
        </p:blipFill>
        <p:spPr>
          <a:xfrm>
            <a:off x="5930578" y="1316658"/>
            <a:ext cx="2299023" cy="3010793"/>
          </a:xfrm>
          <a:prstGeom prst="rect">
            <a:avLst/>
          </a:prstGeom>
        </p:spPr>
      </p:pic>
      <p:sp>
        <p:nvSpPr>
          <p:cNvPr id="6" name="سهم: لليمين 5">
            <a:extLst>
              <a:ext uri="{FF2B5EF4-FFF2-40B4-BE49-F238E27FC236}">
                <a16:creationId xmlns:a16="http://schemas.microsoft.com/office/drawing/2014/main" id="{8DC381D3-5146-4890-8E02-759EB1E41CB9}"/>
              </a:ext>
            </a:extLst>
          </p:cNvPr>
          <p:cNvSpPr/>
          <p:nvPr/>
        </p:nvSpPr>
        <p:spPr>
          <a:xfrm>
            <a:off x="3572540" y="2571750"/>
            <a:ext cx="2209183" cy="458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C4ABC188-7CCA-4B54-ABED-E50CAA5CBF4E}"/>
              </a:ext>
            </a:extLst>
          </p:cNvPr>
          <p:cNvSpPr txBox="1"/>
          <p:nvPr/>
        </p:nvSpPr>
        <p:spPr>
          <a:xfrm>
            <a:off x="3009014" y="754972"/>
            <a:ext cx="312597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Remove null values :</a:t>
            </a:r>
            <a:endParaRPr lang="ar-SA" sz="2000" dirty="0">
              <a:solidFill>
                <a:schemeClr val="accent2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7C9D93EA-58E7-49D9-B233-35AE3F28E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09FA3BF-F0BE-4C99-A14C-CB3C125D3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2" t="29964" r="68256" b="42322"/>
          <a:stretch/>
        </p:blipFill>
        <p:spPr>
          <a:xfrm>
            <a:off x="792126" y="923223"/>
            <a:ext cx="2990407" cy="2334117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834ABEE7-1CC0-4E21-A43E-939FBB22A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6" t="34928" r="82914" b="55309"/>
          <a:stretch/>
        </p:blipFill>
        <p:spPr>
          <a:xfrm>
            <a:off x="1186858" y="3389529"/>
            <a:ext cx="2200941" cy="1009288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456F4E01-ABF5-4969-BAEF-99927E75FCFA}"/>
              </a:ext>
            </a:extLst>
          </p:cNvPr>
          <p:cNvSpPr txBox="1"/>
          <p:nvPr/>
        </p:nvSpPr>
        <p:spPr>
          <a:xfrm>
            <a:off x="3996514" y="1002089"/>
            <a:ext cx="4391247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 we see in the left side the passenger count in NYC taxi , They include from 1 to 5 passengers in the trip. And as we see the one passenger has the higher chance to be in a trip. In my opinion, it is better to make promotional offers and special packages for passengers of more than 3, to motivate customers to use the NYC taxi.</a:t>
            </a:r>
            <a:endParaRPr lang="ar-SA" sz="1800" dirty="0">
              <a:solidFill>
                <a:schemeClr val="accent2">
                  <a:lumMod val="60000"/>
                  <a:lumOff val="40000"/>
                </a:schemeClr>
              </a:solidFill>
              <a:latin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679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>
            <a:spLocks noGrp="1"/>
          </p:cNvSpPr>
          <p:nvPr>
            <p:ph type="sldNum" idx="12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4294967295"/>
          </p:nvPr>
        </p:nvSpPr>
        <p:spPr>
          <a:xfrm>
            <a:off x="1160100" y="1154400"/>
            <a:ext cx="3137550" cy="28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rPr>
              <a:t>As we can see in the pie chart the percentage of NYC taxi used on weekdays and weekends. It is quite natural that NYC taxi used on weekends exceeds normal days.</a:t>
            </a:r>
            <a:endParaRPr sz="1800" dirty="0">
              <a:solidFill>
                <a:schemeClr val="accent2">
                  <a:lumMod val="60000"/>
                  <a:lumOff val="40000"/>
                </a:schemeClr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D2D30AA6-7478-4507-A9CA-5BE3A06CB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8" t="40306" r="78256" b="35496"/>
          <a:stretch/>
        </p:blipFill>
        <p:spPr>
          <a:xfrm>
            <a:off x="5846234" y="1584251"/>
            <a:ext cx="2446010" cy="2160000"/>
          </a:xfrm>
          <a:prstGeom prst="rect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38844BA5-97DC-48FC-A8F7-4F14005544B2}"/>
              </a:ext>
            </a:extLst>
          </p:cNvPr>
          <p:cNvSpPr txBox="1"/>
          <p:nvPr/>
        </p:nvSpPr>
        <p:spPr>
          <a:xfrm>
            <a:off x="2349795" y="747418"/>
            <a:ext cx="444440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Charts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ar-SA" sz="2400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rfolk template">
  <a:themeElements>
    <a:clrScheme name="Custom 347">
      <a:dk1>
        <a:srgbClr val="334147"/>
      </a:dk1>
      <a:lt1>
        <a:srgbClr val="FFFFFF"/>
      </a:lt1>
      <a:dk2>
        <a:srgbClr val="89918C"/>
      </a:dk2>
      <a:lt2>
        <a:srgbClr val="F5F6F0"/>
      </a:lt2>
      <a:accent1>
        <a:srgbClr val="6EA7BB"/>
      </a:accent1>
      <a:accent2>
        <a:srgbClr val="4988A7"/>
      </a:accent2>
      <a:accent3>
        <a:srgbClr val="025766"/>
      </a:accent3>
      <a:accent4>
        <a:srgbClr val="F6D2A2"/>
      </a:accent4>
      <a:accent5>
        <a:srgbClr val="C59F72"/>
      </a:accent5>
      <a:accent6>
        <a:srgbClr val="997545"/>
      </a:accent6>
      <a:hlink>
        <a:srgbClr val="0257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334</Words>
  <Application>Microsoft Office PowerPoint</Application>
  <PresentationFormat>عرض على الشاشة (16:9)</PresentationFormat>
  <Paragraphs>43</Paragraphs>
  <Slides>14</Slides>
  <Notes>10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10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14</vt:i4>
      </vt:variant>
    </vt:vector>
  </HeadingPairs>
  <TitlesOfParts>
    <vt:vector size="25" baseType="lpstr">
      <vt:lpstr>Montserrat Light</vt:lpstr>
      <vt:lpstr>Times New Roman</vt:lpstr>
      <vt:lpstr>Montserrat;600</vt:lpstr>
      <vt:lpstr>Montserrat</vt:lpstr>
      <vt:lpstr>Aharoni</vt:lpstr>
      <vt:lpstr>Eras Bold ITC</vt:lpstr>
      <vt:lpstr>Frank Ruhl Libre Light</vt:lpstr>
      <vt:lpstr>Arial</vt:lpstr>
      <vt:lpstr>Berlin Sans FB Demi</vt:lpstr>
      <vt:lpstr>Roboto</vt:lpstr>
      <vt:lpstr>Norfolk template</vt:lpstr>
      <vt:lpstr>Nyc Taxi data ANALYSIS PROJECT</vt:lpstr>
      <vt:lpstr>Table  of  Content :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data ANALYSIS PROJECT</dc:title>
  <cp:lastModifiedBy>ΣίšŠ ǎŕήốőốḅĥ</cp:lastModifiedBy>
  <cp:revision>13</cp:revision>
  <dcterms:modified xsi:type="dcterms:W3CDTF">2021-02-24T10:43:09Z</dcterms:modified>
</cp:coreProperties>
</file>